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1" r:id="rId13"/>
    <p:sldId id="269" r:id="rId14"/>
    <p:sldId id="270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1CB9D-BCF4-4E25-ABFC-EF35E098DE8C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99252-08DC-4C7B-A3DD-E625F0641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8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E3D4405-904B-4D43-8BE6-437CD76C9995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FFDE787-4A14-4196-BC75-F8AF07EFE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6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7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91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68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76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30F75-0157-4D3E-9841-CD88356578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3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0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9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61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1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DE787-4A14-4196-BC75-F8AF07EFEE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4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862922" cy="297180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Moraga School District</a:t>
            </a:r>
            <a:br>
              <a:rPr lang="en-US" sz="4400" dirty="0" smtClean="0"/>
            </a:br>
            <a:r>
              <a:rPr lang="en-US" sz="4400" dirty="0" smtClean="0"/>
              <a:t>Citizens Bond oversight committee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41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MSD’s CBOC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799"/>
            <a:ext cx="8534400" cy="431976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15 members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Three meetings held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Meeting 1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June 14, 2017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Review of Roles and Responsibilities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Election of Chair and Vice Chair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District Report on Bond Program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Meeting 2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September 27, 2017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Presentation on Role of CBOC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Establishment of Subcommittees (Audit, Site Inspection, Annual Report, and Project/Cost Review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District Report on Bond Program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Meeting 3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December 13, 2017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Reports of Subcommittees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District Report on Bond Program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CBOC information on MSD website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2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244449"/>
            <a:ext cx="1126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Recent Construction Activity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952335"/>
            <a:ext cx="112688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Camino Pablo School Retaining Wall, East Playground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800" dirty="0" smtClean="0"/>
          </a:p>
          <a:p>
            <a:pPr lvl="1">
              <a:lnSpc>
                <a:spcPct val="150000"/>
              </a:lnSpc>
            </a:pPr>
            <a:endParaRPr lang="en-US" sz="2800" dirty="0" smtClean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Los Perales School Plaza de Amigo Playground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45" y="1726333"/>
            <a:ext cx="2273255" cy="2063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656" y="1771425"/>
            <a:ext cx="2401233" cy="206321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454061" y="2672678"/>
            <a:ext cx="872358" cy="3258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45" y="4866288"/>
            <a:ext cx="2273255" cy="170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39" y="4866287"/>
            <a:ext cx="2894082" cy="162602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454061" y="5375674"/>
            <a:ext cx="872358" cy="3258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227094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CBOC Inspection Team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7696" y="1576880"/>
            <a:ext cx="5208752" cy="3906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444" y="1578632"/>
            <a:ext cx="5222765" cy="3917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6698" y="1584763"/>
            <a:ext cx="5215759" cy="39118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" y="6134538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Aaron, Lynette, Scott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60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 Construction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55" y="1171801"/>
            <a:ext cx="6042211" cy="4531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49788" y="1171800"/>
            <a:ext cx="6042212" cy="45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" y="330926"/>
            <a:ext cx="1126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Recent Activity – JMIS </a:t>
            </a:r>
            <a:r>
              <a:rPr lang="en-US" sz="3600" dirty="0" err="1" smtClean="0"/>
              <a:t>Bldg</a:t>
            </a:r>
            <a:r>
              <a:rPr lang="en-US" sz="3600" dirty="0" smtClean="0"/>
              <a:t> G Roof Replacement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" y="1467395"/>
            <a:ext cx="11268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620" y="6148552"/>
            <a:ext cx="1189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Construction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338"/>
            <a:ext cx="5915331" cy="4436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4" y="1193338"/>
            <a:ext cx="5899546" cy="44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Before </a:t>
            </a:r>
            <a:r>
              <a:rPr lang="en-US" dirty="0">
                <a:solidFill>
                  <a:schemeClr val="tx1"/>
                </a:solidFill>
              </a:rPr>
              <a:t>Nov. 7, 2000: School district GOBs could </a:t>
            </a:r>
            <a:r>
              <a:rPr lang="en-US" dirty="0" smtClean="0">
                <a:solidFill>
                  <a:schemeClr val="tx1"/>
                </a:solidFill>
              </a:rPr>
              <a:t>be issued </a:t>
            </a:r>
            <a:r>
              <a:rPr lang="en-US" dirty="0">
                <a:solidFill>
                  <a:schemeClr val="tx1"/>
                </a:solidFill>
              </a:rPr>
              <a:t>only following a 2/3 </a:t>
            </a:r>
            <a:r>
              <a:rPr lang="en-US" dirty="0" smtClean="0">
                <a:solidFill>
                  <a:schemeClr val="tx1"/>
                </a:solidFill>
              </a:rPr>
              <a:t>vote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After </a:t>
            </a:r>
            <a:r>
              <a:rPr lang="en-US" dirty="0">
                <a:solidFill>
                  <a:schemeClr val="tx1"/>
                </a:solidFill>
              </a:rPr>
              <a:t>Nov. 7, 2000: Prop. 39 on Statewide </a:t>
            </a:r>
            <a:r>
              <a:rPr lang="en-US" dirty="0" smtClean="0">
                <a:solidFill>
                  <a:schemeClr val="tx1"/>
                </a:solidFill>
              </a:rPr>
              <a:t>ballot changed </a:t>
            </a:r>
            <a:r>
              <a:rPr lang="en-US" dirty="0">
                <a:solidFill>
                  <a:schemeClr val="tx1"/>
                </a:solidFill>
              </a:rPr>
              <a:t>law to permit School District GOBs </a:t>
            </a:r>
            <a:r>
              <a:rPr lang="en-US" dirty="0" smtClean="0">
                <a:solidFill>
                  <a:schemeClr val="tx1"/>
                </a:solidFill>
              </a:rPr>
              <a:t>if approved </a:t>
            </a:r>
            <a:r>
              <a:rPr lang="en-US" dirty="0">
                <a:solidFill>
                  <a:schemeClr val="tx1"/>
                </a:solidFill>
              </a:rPr>
              <a:t>by a 55% </a:t>
            </a:r>
            <a:r>
              <a:rPr lang="en-US" dirty="0" smtClean="0">
                <a:solidFill>
                  <a:schemeClr val="tx1"/>
                </a:solidFill>
              </a:rPr>
              <a:t>vote</a:t>
            </a:r>
          </a:p>
          <a:p>
            <a:r>
              <a:rPr lang="en-US" dirty="0">
                <a:solidFill>
                  <a:schemeClr val="tx1"/>
                </a:solidFill>
              </a:rPr>
              <a:t>55% Vote Requires </a:t>
            </a:r>
            <a:r>
              <a:rPr lang="en-US" dirty="0" smtClean="0">
                <a:solidFill>
                  <a:schemeClr val="tx1"/>
                </a:solidFill>
              </a:rPr>
              <a:t>Accountability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More success for facility funding due to lower vote </a:t>
            </a:r>
            <a:r>
              <a:rPr lang="en-US" dirty="0" smtClean="0">
                <a:solidFill>
                  <a:schemeClr val="tx1"/>
                </a:solidFill>
              </a:rPr>
              <a:t>threshold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Accountability</a:t>
            </a:r>
            <a:r>
              <a:rPr lang="en-US" dirty="0">
                <a:solidFill>
                  <a:schemeClr val="tx1"/>
                </a:solidFill>
              </a:rPr>
              <a:t>: Each successful Prop. 39 election results in </a:t>
            </a:r>
            <a:r>
              <a:rPr lang="en-US" dirty="0" smtClean="0">
                <a:solidFill>
                  <a:schemeClr val="tx1"/>
                </a:solidFill>
              </a:rPr>
              <a:t>the formation </a:t>
            </a:r>
            <a:r>
              <a:rPr lang="en-US" dirty="0">
                <a:solidFill>
                  <a:schemeClr val="tx1"/>
                </a:solidFill>
              </a:rPr>
              <a:t>of a related Citizens’ Oversight Committee and requires </a:t>
            </a:r>
            <a:r>
              <a:rPr lang="en-US" dirty="0" smtClean="0">
                <a:solidFill>
                  <a:schemeClr val="tx1"/>
                </a:solidFill>
              </a:rPr>
              <a:t>the District </a:t>
            </a:r>
            <a:r>
              <a:rPr lang="en-US" dirty="0">
                <a:solidFill>
                  <a:schemeClr val="tx1"/>
                </a:solidFill>
              </a:rPr>
              <a:t>to cause the production of Bond Financial and </a:t>
            </a:r>
            <a:r>
              <a:rPr lang="en-US" dirty="0" smtClean="0">
                <a:solidFill>
                  <a:schemeClr val="tx1"/>
                </a:solidFill>
              </a:rPr>
              <a:t>Performance Audits</a:t>
            </a:r>
          </a:p>
        </p:txBody>
      </p:sp>
    </p:spTree>
    <p:extLst>
      <p:ext uri="{BB962C8B-B14F-4D97-AF65-F5344CB8AC3E}">
        <p14:creationId xmlns:p14="http://schemas.microsoft.com/office/powerpoint/2010/main" val="122005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Lawmakers’ Stated Intent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Vigorous efforts are undertaken to ensure that </a:t>
            </a:r>
            <a:r>
              <a:rPr lang="en-US" dirty="0" smtClean="0">
                <a:solidFill>
                  <a:schemeClr val="tx1"/>
                </a:solidFill>
              </a:rPr>
              <a:t>the expenditure </a:t>
            </a:r>
            <a:r>
              <a:rPr lang="en-US" dirty="0">
                <a:solidFill>
                  <a:schemeClr val="tx1"/>
                </a:solidFill>
              </a:rPr>
              <a:t>of bond proceeds are </a:t>
            </a:r>
            <a:r>
              <a:rPr lang="en-US" dirty="0" smtClean="0">
                <a:solidFill>
                  <a:schemeClr val="tx1"/>
                </a:solidFill>
              </a:rPr>
              <a:t>legal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Taxpayers </a:t>
            </a:r>
            <a:r>
              <a:rPr lang="en-US" dirty="0">
                <a:solidFill>
                  <a:schemeClr val="tx1"/>
                </a:solidFill>
              </a:rPr>
              <a:t>directly participate in the oversight of </a:t>
            </a:r>
            <a:r>
              <a:rPr lang="en-US" dirty="0" smtClean="0">
                <a:solidFill>
                  <a:schemeClr val="tx1"/>
                </a:solidFill>
              </a:rPr>
              <a:t>bond expenditures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Members </a:t>
            </a:r>
            <a:r>
              <a:rPr lang="en-US" dirty="0">
                <a:solidFill>
                  <a:schemeClr val="tx1"/>
                </a:solidFill>
              </a:rPr>
              <a:t>of COCs promptly alert the public to any waste </a:t>
            </a:r>
            <a:r>
              <a:rPr lang="en-US" dirty="0" smtClean="0">
                <a:solidFill>
                  <a:schemeClr val="tx1"/>
                </a:solidFill>
              </a:rPr>
              <a:t>or improper </a:t>
            </a:r>
            <a:r>
              <a:rPr lang="en-US" dirty="0">
                <a:solidFill>
                  <a:schemeClr val="tx1"/>
                </a:solidFill>
              </a:rPr>
              <a:t>expenditure of bond funds, </a:t>
            </a:r>
            <a:r>
              <a:rPr lang="en-US" dirty="0" smtClean="0">
                <a:solidFill>
                  <a:schemeClr val="tx1"/>
                </a:solidFill>
              </a:rPr>
              <a:t>and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Unauthorized </a:t>
            </a:r>
            <a:r>
              <a:rPr lang="en-US" dirty="0">
                <a:solidFill>
                  <a:schemeClr val="tx1"/>
                </a:solidFill>
              </a:rPr>
              <a:t>expenditures of bond proceeds should </a:t>
            </a:r>
            <a:r>
              <a:rPr lang="en-US" dirty="0" smtClean="0">
                <a:solidFill>
                  <a:schemeClr val="tx1"/>
                </a:solidFill>
              </a:rPr>
              <a:t>be investigated</a:t>
            </a:r>
            <a:r>
              <a:rPr lang="en-US" dirty="0">
                <a:solidFill>
                  <a:schemeClr val="tx1"/>
                </a:solidFill>
              </a:rPr>
              <a:t>, prosecuted, and the courts act swiftly to </a:t>
            </a:r>
            <a:r>
              <a:rPr lang="en-US" dirty="0" smtClean="0">
                <a:solidFill>
                  <a:schemeClr val="tx1"/>
                </a:solidFill>
              </a:rPr>
              <a:t>restrain any </a:t>
            </a:r>
            <a:r>
              <a:rPr lang="en-US" dirty="0">
                <a:solidFill>
                  <a:schemeClr val="tx1"/>
                </a:solidFill>
              </a:rPr>
              <a:t>improper expenditures</a:t>
            </a:r>
          </a:p>
        </p:txBody>
      </p:sp>
    </p:spTree>
    <p:extLst>
      <p:ext uri="{BB962C8B-B14F-4D97-AF65-F5344CB8AC3E}">
        <p14:creationId xmlns:p14="http://schemas.microsoft.com/office/powerpoint/2010/main" val="349453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CBOC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Consist </a:t>
            </a:r>
            <a:r>
              <a:rPr lang="en-US" dirty="0">
                <a:solidFill>
                  <a:schemeClr val="tx1"/>
                </a:solidFill>
              </a:rPr>
              <a:t>of at least seven members </a:t>
            </a:r>
            <a:r>
              <a:rPr lang="en-US" dirty="0" smtClean="0">
                <a:solidFill>
                  <a:schemeClr val="tx1"/>
                </a:solidFill>
              </a:rPr>
              <a:t>appointed by </a:t>
            </a:r>
            <a:r>
              <a:rPr lang="en-US" dirty="0">
                <a:solidFill>
                  <a:schemeClr val="tx1"/>
                </a:solidFill>
              </a:rPr>
              <a:t>District Board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Active in a business </a:t>
            </a:r>
            <a:r>
              <a:rPr lang="en-US" dirty="0" smtClean="0">
                <a:solidFill>
                  <a:schemeClr val="tx1"/>
                </a:solidFill>
              </a:rPr>
              <a:t>organization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Active </a:t>
            </a:r>
            <a:r>
              <a:rPr lang="en-US" dirty="0">
                <a:solidFill>
                  <a:schemeClr val="tx1"/>
                </a:solidFill>
              </a:rPr>
              <a:t>in a senior citizens’ </a:t>
            </a:r>
            <a:r>
              <a:rPr lang="en-US" dirty="0" smtClean="0">
                <a:solidFill>
                  <a:schemeClr val="tx1"/>
                </a:solidFill>
              </a:rPr>
              <a:t>organization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Active </a:t>
            </a:r>
            <a:r>
              <a:rPr lang="en-US" dirty="0">
                <a:solidFill>
                  <a:schemeClr val="tx1"/>
                </a:solidFill>
              </a:rPr>
              <a:t>in a bona fide taxpayers’ </a:t>
            </a:r>
            <a:r>
              <a:rPr lang="en-US" dirty="0" smtClean="0">
                <a:solidFill>
                  <a:schemeClr val="tx1"/>
                </a:solidFill>
              </a:rPr>
              <a:t>organization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parent or guardian of child enrolled in the school </a:t>
            </a:r>
            <a:r>
              <a:rPr lang="en-US" dirty="0" smtClean="0">
                <a:solidFill>
                  <a:schemeClr val="tx1"/>
                </a:solidFill>
              </a:rPr>
              <a:t>district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parent or guardian of a child enrolled in the school district and </a:t>
            </a:r>
            <a:r>
              <a:rPr lang="en-US" dirty="0" smtClean="0">
                <a:solidFill>
                  <a:schemeClr val="tx1"/>
                </a:solidFill>
              </a:rPr>
              <a:t>active in </a:t>
            </a:r>
            <a:r>
              <a:rPr lang="en-US" dirty="0">
                <a:solidFill>
                  <a:schemeClr val="tx1"/>
                </a:solidFill>
              </a:rPr>
              <a:t>the PTA or school </a:t>
            </a:r>
            <a:r>
              <a:rPr lang="en-US" dirty="0" smtClean="0">
                <a:solidFill>
                  <a:schemeClr val="tx1"/>
                </a:solidFill>
              </a:rPr>
              <a:t>council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Member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Community Member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Community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MSD CBOC = 15 members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9098" y="4223141"/>
            <a:ext cx="439114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employees or officials of the district; no </a:t>
            </a:r>
            <a:r>
              <a:rPr lang="en-US" sz="1600" dirty="0" smtClean="0"/>
              <a:t>vendors, contractors </a:t>
            </a:r>
            <a:r>
              <a:rPr lang="en-US" sz="1600" dirty="0"/>
              <a:t>or consultants for the </a:t>
            </a:r>
            <a:r>
              <a:rPr lang="en-US" sz="1600" dirty="0" smtClean="0"/>
              <a:t>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Term </a:t>
            </a:r>
            <a:r>
              <a:rPr lang="en-US" sz="1600" dirty="0"/>
              <a:t>of two years; no more than three consecutive </a:t>
            </a:r>
            <a:r>
              <a:rPr lang="en-US" sz="1600" dirty="0" smtClean="0"/>
              <a:t>terms (in </a:t>
            </a:r>
            <a:r>
              <a:rPr lang="en-US" sz="1600" dirty="0"/>
              <a:t>other words, the maximum number of </a:t>
            </a:r>
            <a:r>
              <a:rPr lang="en-US" sz="1600" dirty="0" smtClean="0"/>
              <a:t>consecutive years </a:t>
            </a:r>
            <a:r>
              <a:rPr lang="en-US" sz="1600" dirty="0"/>
              <a:t>served is six </a:t>
            </a:r>
            <a:r>
              <a:rPr lang="en-US" sz="1600" dirty="0" smtClean="0"/>
              <a:t>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Members </a:t>
            </a:r>
            <a:r>
              <a:rPr lang="en-US" sz="1600" dirty="0"/>
              <a:t>are Volunteers: No compensation or </a:t>
            </a:r>
            <a:r>
              <a:rPr lang="en-US" sz="1600" dirty="0" smtClean="0"/>
              <a:t>financial interests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822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Meet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Open to the public, requires a quorum, minutes and posting of minutes on website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</a:rPr>
              <a:t>building fund </a:t>
            </a:r>
            <a:r>
              <a:rPr lang="en-US" dirty="0" smtClean="0">
                <a:solidFill>
                  <a:schemeClr val="tx1"/>
                </a:solidFill>
              </a:rPr>
              <a:t>expenditures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Report </a:t>
            </a:r>
            <a:r>
              <a:rPr lang="en-US" dirty="0">
                <a:solidFill>
                  <a:schemeClr val="tx1"/>
                </a:solidFill>
              </a:rPr>
              <a:t>to public</a:t>
            </a:r>
          </a:p>
        </p:txBody>
      </p:sp>
    </p:spTree>
    <p:extLst>
      <p:ext uri="{BB962C8B-B14F-4D97-AF65-F5344CB8AC3E}">
        <p14:creationId xmlns:p14="http://schemas.microsoft.com/office/powerpoint/2010/main" val="26476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BOND EXPENDITURES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EDUCATION CODE SECTION 15728: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The </a:t>
            </a:r>
            <a:r>
              <a:rPr lang="en-US" i="1" dirty="0">
                <a:solidFill>
                  <a:schemeClr val="tx1"/>
                </a:solidFill>
              </a:rPr>
              <a:t>purpose of the citizens’ oversight committee shall be to inform </a:t>
            </a:r>
            <a:r>
              <a:rPr lang="en-US" i="1" dirty="0" smtClean="0">
                <a:solidFill>
                  <a:schemeClr val="tx1"/>
                </a:solidFill>
              </a:rPr>
              <a:t>the public </a:t>
            </a:r>
            <a:r>
              <a:rPr lang="en-US" i="1" dirty="0">
                <a:solidFill>
                  <a:schemeClr val="tx1"/>
                </a:solidFill>
              </a:rPr>
              <a:t>concerning the expenditure of bond revenues. The </a:t>
            </a:r>
            <a:r>
              <a:rPr lang="en-US" i="1" dirty="0" smtClean="0">
                <a:solidFill>
                  <a:schemeClr val="tx1"/>
                </a:solidFill>
              </a:rPr>
              <a:t>citizens’ oversight </a:t>
            </a:r>
            <a:r>
              <a:rPr lang="en-US" i="1" dirty="0">
                <a:solidFill>
                  <a:schemeClr val="tx1"/>
                </a:solidFill>
              </a:rPr>
              <a:t>committee shall actively review and report on the </a:t>
            </a:r>
            <a:r>
              <a:rPr lang="en-US" i="1" dirty="0" smtClean="0">
                <a:solidFill>
                  <a:schemeClr val="tx1"/>
                </a:solidFill>
              </a:rPr>
              <a:t>proper expenditures </a:t>
            </a:r>
            <a:r>
              <a:rPr lang="en-US" i="1" dirty="0">
                <a:solidFill>
                  <a:schemeClr val="tx1"/>
                </a:solidFill>
              </a:rPr>
              <a:t>of taxpayers’ money for school construction.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Post-expenditure </a:t>
            </a:r>
            <a:r>
              <a:rPr lang="en-US" dirty="0">
                <a:solidFill>
                  <a:schemeClr val="tx1"/>
                </a:solidFill>
              </a:rPr>
              <a:t>review of bond proceeds to ensure spending </a:t>
            </a:r>
            <a:r>
              <a:rPr lang="en-US" dirty="0" smtClean="0">
                <a:solidFill>
                  <a:schemeClr val="tx1"/>
                </a:solidFill>
              </a:rPr>
              <a:t>of bond </a:t>
            </a:r>
            <a:r>
              <a:rPr lang="en-US" dirty="0">
                <a:solidFill>
                  <a:schemeClr val="tx1"/>
                </a:solidFill>
              </a:rPr>
              <a:t>proceeds relates to voter-approved projects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CBOC </a:t>
            </a:r>
            <a:r>
              <a:rPr lang="en-US" dirty="0">
                <a:solidFill>
                  <a:schemeClr val="tx1"/>
                </a:solidFill>
              </a:rPr>
              <a:t>informs the public by meeting, reviewing and reporting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Not </a:t>
            </a:r>
            <a:r>
              <a:rPr lang="en-US" dirty="0">
                <a:solidFill>
                  <a:schemeClr val="tx1"/>
                </a:solidFill>
              </a:rPr>
              <a:t>a decision-making commission or board</a:t>
            </a:r>
          </a:p>
        </p:txBody>
      </p:sp>
    </p:spTree>
    <p:extLst>
      <p:ext uri="{BB962C8B-B14F-4D97-AF65-F5344CB8AC3E}">
        <p14:creationId xmlns:p14="http://schemas.microsoft.com/office/powerpoint/2010/main" val="102832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629165" cy="1507067"/>
          </a:xfrm>
        </p:spPr>
        <p:txBody>
          <a:bodyPr/>
          <a:lstStyle/>
          <a:p>
            <a:r>
              <a:rPr lang="en-US"/>
              <a:t>REVIEW BOND EXPENDITURES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District staff attend meetings and report on spending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Expenditures </a:t>
            </a:r>
            <a:r>
              <a:rPr lang="en-US" dirty="0">
                <a:solidFill>
                  <a:schemeClr val="tx1"/>
                </a:solidFill>
              </a:rPr>
              <a:t>must be for purposes permitted under Prop. </a:t>
            </a:r>
            <a:r>
              <a:rPr lang="en-US" dirty="0" smtClean="0">
                <a:solidFill>
                  <a:schemeClr val="tx1"/>
                </a:solidFill>
              </a:rPr>
              <a:t>39 and </a:t>
            </a:r>
            <a:r>
              <a:rPr lang="en-US" dirty="0">
                <a:solidFill>
                  <a:schemeClr val="tx1"/>
                </a:solidFill>
              </a:rPr>
              <a:t>of the type approved by District voters on the ballot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Construction </a:t>
            </a:r>
            <a:r>
              <a:rPr lang="en-US" dirty="0">
                <a:solidFill>
                  <a:schemeClr val="tx1"/>
                </a:solidFill>
              </a:rPr>
              <a:t>projects generate many types of costs </a:t>
            </a:r>
            <a:r>
              <a:rPr lang="en-US" dirty="0" smtClean="0">
                <a:solidFill>
                  <a:schemeClr val="tx1"/>
                </a:solidFill>
              </a:rPr>
              <a:t>that would </a:t>
            </a:r>
            <a:r>
              <a:rPr lang="en-US" dirty="0">
                <a:solidFill>
                  <a:schemeClr val="tx1"/>
                </a:solidFill>
              </a:rPr>
              <a:t>not occur ‘but for’ the construction project, </a:t>
            </a:r>
            <a:r>
              <a:rPr lang="en-US" dirty="0" smtClean="0">
                <a:solidFill>
                  <a:schemeClr val="tx1"/>
                </a:solidFill>
              </a:rPr>
              <a:t>including materials</a:t>
            </a:r>
            <a:r>
              <a:rPr lang="en-US" dirty="0">
                <a:solidFill>
                  <a:schemeClr val="tx1"/>
                </a:solidFill>
              </a:rPr>
              <a:t>, equipment, architectural, engineering design </a:t>
            </a:r>
            <a:r>
              <a:rPr lang="en-US" dirty="0" smtClean="0">
                <a:solidFill>
                  <a:schemeClr val="tx1"/>
                </a:solidFill>
              </a:rPr>
              <a:t>work, construction </a:t>
            </a:r>
            <a:r>
              <a:rPr lang="en-US" dirty="0">
                <a:solidFill>
                  <a:schemeClr val="tx1"/>
                </a:solidFill>
              </a:rPr>
              <a:t>work, building permits, bond issuance </a:t>
            </a:r>
            <a:r>
              <a:rPr lang="en-US" dirty="0" smtClean="0">
                <a:solidFill>
                  <a:schemeClr val="tx1"/>
                </a:solidFill>
              </a:rPr>
              <a:t>costs, permits</a:t>
            </a:r>
            <a:r>
              <a:rPr lang="en-US" dirty="0">
                <a:solidFill>
                  <a:schemeClr val="tx1"/>
                </a:solidFill>
              </a:rPr>
              <a:t>, EIRs, project administration, etc. These </a:t>
            </a:r>
            <a:r>
              <a:rPr lang="en-US" dirty="0" smtClean="0">
                <a:solidFill>
                  <a:schemeClr val="tx1"/>
                </a:solidFill>
              </a:rPr>
              <a:t>are incidental </a:t>
            </a:r>
            <a:r>
              <a:rPr lang="en-US" dirty="0">
                <a:solidFill>
                  <a:schemeClr val="tx1"/>
                </a:solidFill>
              </a:rPr>
              <a:t>but directly related to construction and proper </a:t>
            </a:r>
            <a:r>
              <a:rPr lang="en-US" dirty="0" smtClean="0">
                <a:solidFill>
                  <a:schemeClr val="tx1"/>
                </a:solidFill>
              </a:rPr>
              <a:t>bond expenditures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253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629165" cy="1507067"/>
          </a:xfrm>
        </p:spPr>
        <p:txBody>
          <a:bodyPr/>
          <a:lstStyle/>
          <a:p>
            <a:r>
              <a:rPr lang="en-US"/>
              <a:t>REVIEW BOND EXPENDITURES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Receive </a:t>
            </a:r>
            <a:r>
              <a:rPr lang="en-US" dirty="0">
                <a:solidFill>
                  <a:schemeClr val="tx1"/>
                </a:solidFill>
              </a:rPr>
              <a:t>and review District performance and financial </a:t>
            </a:r>
            <a:r>
              <a:rPr lang="en-US" dirty="0" smtClean="0">
                <a:solidFill>
                  <a:schemeClr val="tx1"/>
                </a:solidFill>
              </a:rPr>
              <a:t>audit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Inspect </a:t>
            </a:r>
            <a:r>
              <a:rPr lang="en-US" dirty="0">
                <a:solidFill>
                  <a:schemeClr val="tx1"/>
                </a:solidFill>
              </a:rPr>
              <a:t>facilities and grounds (arrange in advance with District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</a:rPr>
              <a:t>deferred maintenance </a:t>
            </a:r>
            <a:r>
              <a:rPr lang="en-US" dirty="0" smtClean="0">
                <a:solidFill>
                  <a:schemeClr val="tx1"/>
                </a:solidFill>
              </a:rPr>
              <a:t>plans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</a:rPr>
              <a:t>efforts by District to implement cost saving measures</a:t>
            </a:r>
          </a:p>
        </p:txBody>
      </p:sp>
    </p:spTree>
    <p:extLst>
      <p:ext uri="{BB962C8B-B14F-4D97-AF65-F5344CB8AC3E}">
        <p14:creationId xmlns:p14="http://schemas.microsoft.com/office/powerpoint/2010/main" val="1236069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408842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COC must issue one report per year summarizing the results of COC </a:t>
            </a:r>
            <a:r>
              <a:rPr lang="en-US" dirty="0" smtClean="0">
                <a:solidFill>
                  <a:schemeClr val="tx1"/>
                </a:solidFill>
              </a:rPr>
              <a:t>review confirming </a:t>
            </a:r>
            <a:r>
              <a:rPr lang="en-US" dirty="0">
                <a:solidFill>
                  <a:schemeClr val="tx1"/>
                </a:solidFill>
              </a:rPr>
              <a:t>that the District spent bond proceeds on the types of project approved </a:t>
            </a:r>
            <a:r>
              <a:rPr lang="en-US" dirty="0" smtClean="0">
                <a:solidFill>
                  <a:schemeClr val="tx1"/>
                </a:solidFill>
              </a:rPr>
              <a:t>by District </a:t>
            </a:r>
            <a:r>
              <a:rPr lang="en-US" dirty="0">
                <a:solidFill>
                  <a:schemeClr val="tx1"/>
                </a:solidFill>
              </a:rPr>
              <a:t>voters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Generally </a:t>
            </a:r>
            <a:r>
              <a:rPr lang="en-US" dirty="0">
                <a:solidFill>
                  <a:schemeClr val="tx1"/>
                </a:solidFill>
              </a:rPr>
              <a:t>the annual report is prepared after review of the District’s annual </a:t>
            </a:r>
            <a:r>
              <a:rPr lang="en-US" dirty="0" smtClean="0">
                <a:solidFill>
                  <a:schemeClr val="tx1"/>
                </a:solidFill>
              </a:rPr>
              <a:t>bond financial </a:t>
            </a:r>
            <a:r>
              <a:rPr lang="en-US" dirty="0">
                <a:solidFill>
                  <a:schemeClr val="tx1"/>
                </a:solidFill>
              </a:rPr>
              <a:t>audit and performance, which is prepared by an outside auditing firm </a:t>
            </a:r>
            <a:r>
              <a:rPr lang="en-US" dirty="0" smtClean="0">
                <a:solidFill>
                  <a:schemeClr val="tx1"/>
                </a:solidFill>
              </a:rPr>
              <a:t>and provided </a:t>
            </a:r>
            <a:r>
              <a:rPr lang="en-US" dirty="0">
                <a:solidFill>
                  <a:schemeClr val="tx1"/>
                </a:solidFill>
              </a:rPr>
              <a:t>by the District to the COC by March 31 of each year, with respect to </a:t>
            </a:r>
            <a:r>
              <a:rPr lang="en-US" dirty="0" smtClean="0">
                <a:solidFill>
                  <a:schemeClr val="tx1"/>
                </a:solidFill>
              </a:rPr>
              <a:t>the fiscal </a:t>
            </a:r>
            <a:r>
              <a:rPr lang="en-US" dirty="0">
                <a:solidFill>
                  <a:schemeClr val="tx1"/>
                </a:solidFill>
              </a:rPr>
              <a:t>year which ended the previous June 30.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Present </a:t>
            </a:r>
            <a:r>
              <a:rPr lang="en-US" dirty="0">
                <a:solidFill>
                  <a:schemeClr val="tx1"/>
                </a:solidFill>
              </a:rPr>
              <a:t>COC report at open meeting to District Board and also post on District </a:t>
            </a:r>
            <a:r>
              <a:rPr lang="en-US" dirty="0" smtClean="0">
                <a:solidFill>
                  <a:schemeClr val="tx1"/>
                </a:solidFill>
              </a:rPr>
              <a:t>website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Additional </a:t>
            </a:r>
            <a:r>
              <a:rPr lang="en-US" dirty="0">
                <a:solidFill>
                  <a:schemeClr val="tx1"/>
                </a:solidFill>
              </a:rPr>
              <a:t>reports may be prepared if COC deems necessary to inform the public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All </a:t>
            </a:r>
            <a:r>
              <a:rPr lang="en-US" dirty="0">
                <a:solidFill>
                  <a:schemeClr val="tx1"/>
                </a:solidFill>
              </a:rPr>
              <a:t>meeting agendas, meeting minutes and reports should be posted on District </a:t>
            </a:r>
            <a:r>
              <a:rPr lang="en-US" dirty="0" smtClean="0">
                <a:solidFill>
                  <a:schemeClr val="tx1"/>
                </a:solidFill>
              </a:rPr>
              <a:t>website </a:t>
            </a:r>
            <a:r>
              <a:rPr lang="en-US" dirty="0">
                <a:solidFill>
                  <a:schemeClr val="tx1"/>
                </a:solidFill>
              </a:rPr>
              <a:t>and available to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72751842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1506</TotalTime>
  <Words>807</Words>
  <Application>Microsoft Office PowerPoint</Application>
  <PresentationFormat>Widescreen</PresentationFormat>
  <Paragraphs>97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Mangal</vt:lpstr>
      <vt:lpstr>Wingdings 3</vt:lpstr>
      <vt:lpstr>Slice</vt:lpstr>
      <vt:lpstr>Moraga School District Citizens Bond oversight committee</vt:lpstr>
      <vt:lpstr>The law</vt:lpstr>
      <vt:lpstr>Lawmakers’ Stated Intent</vt:lpstr>
      <vt:lpstr>The CBOC</vt:lpstr>
      <vt:lpstr>The big picture</vt:lpstr>
      <vt:lpstr>REVIEW BOND EXPENDITURES</vt:lpstr>
      <vt:lpstr>REVIEW BOND EXPENDITURES (continued)</vt:lpstr>
      <vt:lpstr>REVIEW BOND EXPENDITURES (continued)</vt:lpstr>
      <vt:lpstr>REPORT</vt:lpstr>
      <vt:lpstr>MSD’s CBOC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Moraga School District Citizens Bond oversight committee</dc:title>
  <dc:creator>Bruce Burns</dc:creator>
  <cp:lastModifiedBy>Bruce Burns</cp:lastModifiedBy>
  <cp:revision>12</cp:revision>
  <cp:lastPrinted>2018-01-10T00:23:58Z</cp:lastPrinted>
  <dcterms:created xsi:type="dcterms:W3CDTF">2018-01-02T17:08:53Z</dcterms:created>
  <dcterms:modified xsi:type="dcterms:W3CDTF">2018-01-10T00:26:55Z</dcterms:modified>
</cp:coreProperties>
</file>